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21/01/2019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Rooted in Jesus Christ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2</a:t>
            </a:r>
            <a:r>
              <a:rPr lang="en-GB" sz="4000" b="1" dirty="0" smtClean="0">
                <a:latin typeface="+mj-lt"/>
              </a:rPr>
              <a:t>:1 </a:t>
            </a:r>
            <a:r>
              <a:rPr lang="en-GB" sz="4000" b="1" dirty="0">
                <a:latin typeface="+mj-lt"/>
              </a:rPr>
              <a:t>- </a:t>
            </a:r>
            <a:r>
              <a:rPr lang="en-GB" sz="4000" b="1" dirty="0" smtClean="0">
                <a:latin typeface="+mj-lt"/>
              </a:rPr>
              <a:t>10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ROOTED IN JESUS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Paul’s </a:t>
            </a:r>
            <a:r>
              <a:rPr lang="en-GB" sz="3200" b="1" dirty="0" smtClean="0">
                <a:latin typeface="+mj-lt"/>
              </a:rPr>
              <a:t>battle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 is in prison yet </a:t>
            </a:r>
            <a:r>
              <a:rPr lang="en-GB" sz="3200" b="1" dirty="0" smtClean="0">
                <a:latin typeface="+mj-lt"/>
              </a:rPr>
              <a:t>His concern is for his fellow believers, even if he has not met them (1)</a:t>
            </a:r>
          </a:p>
          <a:p>
            <a:r>
              <a:rPr lang="en-GB" sz="3200" b="1" dirty="0" smtClean="0">
                <a:latin typeface="+mj-lt"/>
              </a:rPr>
              <a:t>He is fighting (</a:t>
            </a:r>
            <a:r>
              <a:rPr lang="en-GB" sz="3200" b="1" i="1" dirty="0" err="1" smtClean="0">
                <a:latin typeface="+mj-lt"/>
              </a:rPr>
              <a:t>agon</a:t>
            </a:r>
            <a:r>
              <a:rPr lang="en-GB" sz="3200" b="1" dirty="0" smtClean="0">
                <a:latin typeface="+mj-lt"/>
              </a:rPr>
              <a:t>) for them in prayer</a:t>
            </a:r>
          </a:p>
          <a:p>
            <a:r>
              <a:rPr lang="en-GB" sz="3200" b="1" dirty="0" smtClean="0">
                <a:latin typeface="+mj-lt"/>
              </a:rPr>
              <a:t>He is also battling so that his example in prison would encourage others</a:t>
            </a:r>
          </a:p>
          <a:p>
            <a:r>
              <a:rPr lang="en-GB" sz="3200" b="1" dirty="0" smtClean="0">
                <a:latin typeface="+mj-lt"/>
              </a:rPr>
              <a:t>He wants to see a courageous church (2), their hearts encouraged (</a:t>
            </a:r>
            <a:r>
              <a:rPr lang="en-GB" sz="3200" b="1" i="1" dirty="0" err="1" smtClean="0">
                <a:latin typeface="+mj-lt"/>
              </a:rPr>
              <a:t>parakalein</a:t>
            </a:r>
            <a:r>
              <a:rPr lang="en-GB" sz="3200" b="1" dirty="0" smtClean="0">
                <a:latin typeface="+mj-lt"/>
              </a:rPr>
              <a:t>)</a:t>
            </a:r>
          </a:p>
          <a:p>
            <a:r>
              <a:rPr lang="en-GB" sz="3200" b="1" dirty="0" smtClean="0">
                <a:latin typeface="+mj-lt"/>
              </a:rPr>
              <a:t>He wants to see a church bound together in love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ROOTED IN JESUS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006" y="950027"/>
            <a:ext cx="8778240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Paul’s </a:t>
            </a:r>
            <a:r>
              <a:rPr lang="en-GB" sz="3200" b="1" dirty="0" smtClean="0">
                <a:latin typeface="+mj-lt"/>
              </a:rPr>
              <a:t>battle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He wants to see a church that is clear sighted in wisdom and knowledge moving forward</a:t>
            </a:r>
          </a:p>
          <a:p>
            <a:r>
              <a:rPr lang="en-GB" sz="3200" b="1" dirty="0" smtClean="0">
                <a:latin typeface="+mj-lt"/>
              </a:rPr>
              <a:t>That wisdom and knowledge comes from Jesus through whom the mysteries of God are revealed</a:t>
            </a:r>
          </a:p>
          <a:p>
            <a:r>
              <a:rPr lang="en-GB" sz="3200" b="1" dirty="0" smtClean="0">
                <a:latin typeface="+mj-lt"/>
              </a:rPr>
              <a:t>These mysteries are “hidden” (</a:t>
            </a:r>
            <a:r>
              <a:rPr lang="en-GB" sz="3200" b="1" i="1" dirty="0" err="1" smtClean="0">
                <a:latin typeface="+mj-lt"/>
              </a:rPr>
              <a:t>apokruphos</a:t>
            </a:r>
            <a:r>
              <a:rPr lang="en-GB" sz="3200" b="1" i="1" dirty="0" smtClean="0">
                <a:latin typeface="+mj-lt"/>
              </a:rPr>
              <a:t>)</a:t>
            </a:r>
            <a:r>
              <a:rPr lang="en-GB" sz="3200" b="1" dirty="0" smtClean="0">
                <a:latin typeface="+mj-lt"/>
              </a:rPr>
              <a:t> in Jesus</a:t>
            </a:r>
          </a:p>
          <a:p>
            <a:r>
              <a:rPr lang="en-GB" sz="3200" b="1" dirty="0" smtClean="0">
                <a:latin typeface="+mj-lt"/>
              </a:rPr>
              <a:t>Unlike the Gnostics of his time who claimed special knowledge that was hidden, </a:t>
            </a:r>
            <a:r>
              <a:rPr lang="en-GB" sz="3200" b="1" dirty="0" smtClean="0">
                <a:latin typeface="+mj-lt"/>
              </a:rPr>
              <a:t>P</a:t>
            </a:r>
            <a:r>
              <a:rPr lang="en-GB" sz="3200" b="1" dirty="0" smtClean="0">
                <a:latin typeface="+mj-lt"/>
              </a:rPr>
              <a:t>aul says that Jesus reveals the truth</a:t>
            </a:r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ROOTED IN JESUS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006" y="950027"/>
            <a:ext cx="8778240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Who do we listen to (4, 8)?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 is concerned that the Colossians might be deceived as to what they should believe (4) </a:t>
            </a:r>
          </a:p>
          <a:p>
            <a:r>
              <a:rPr lang="en-GB" sz="3200" b="1" dirty="0" smtClean="0">
                <a:latin typeface="+mj-lt"/>
              </a:rPr>
              <a:t>We face that same battle today</a:t>
            </a:r>
          </a:p>
          <a:p>
            <a:r>
              <a:rPr lang="en-GB" sz="3200" b="1" dirty="0" smtClean="0">
                <a:latin typeface="+mj-lt"/>
              </a:rPr>
              <a:t>We need to avoid seductive lies that will lead us astray in matters of faith</a:t>
            </a:r>
          </a:p>
          <a:p>
            <a:r>
              <a:rPr lang="en-GB" sz="3200" b="1" dirty="0" smtClean="0">
                <a:latin typeface="+mj-lt"/>
              </a:rPr>
              <a:t>Beware of the traditions of men and worldly philosophy that might “kidnap” us</a:t>
            </a:r>
            <a:endParaRPr lang="en-GB" sz="3200" b="1" dirty="0" smtClean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Paul is encouraged to hear that they are standing strong together in faith</a:t>
            </a:r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ROOTED IN JESUS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006" y="950027"/>
            <a:ext cx="8778240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Rooted and grounded (6,7)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Having received </a:t>
            </a:r>
            <a:r>
              <a:rPr lang="en-GB" sz="3200" b="1" dirty="0" smtClean="0">
                <a:latin typeface="+mj-lt"/>
              </a:rPr>
              <a:t>J</a:t>
            </a:r>
            <a:r>
              <a:rPr lang="en-GB" sz="3200" b="1" dirty="0" smtClean="0">
                <a:latin typeface="+mj-lt"/>
              </a:rPr>
              <a:t>esus into their lives there is a need to press on (walk in Him)</a:t>
            </a:r>
          </a:p>
          <a:p>
            <a:r>
              <a:rPr lang="en-GB" sz="3200" b="1" dirty="0" smtClean="0">
                <a:latin typeface="+mj-lt"/>
              </a:rPr>
              <a:t>Be conscious of His presence with us at all times</a:t>
            </a:r>
          </a:p>
          <a:p>
            <a:r>
              <a:rPr lang="en-GB" sz="3200" b="1" dirty="0" smtClean="0">
                <a:latin typeface="+mj-lt"/>
              </a:rPr>
              <a:t>Rooted in Him (like a firmly secure tree, its life flowing from its roots)</a:t>
            </a:r>
          </a:p>
          <a:p>
            <a:r>
              <a:rPr lang="en-GB" sz="3200" b="1" dirty="0" smtClean="0">
                <a:latin typeface="+mj-lt"/>
              </a:rPr>
              <a:t>Built up in Him (like a house on strong foundations)</a:t>
            </a:r>
          </a:p>
          <a:p>
            <a:r>
              <a:rPr lang="en-GB" sz="3200" b="1" dirty="0" smtClean="0">
                <a:latin typeface="+mj-lt"/>
              </a:rPr>
              <a:t>Jesus is the source of our life and the strength needed for our stability</a:t>
            </a:r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ROOTED IN JESUS CHRIST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9006" y="950027"/>
            <a:ext cx="8778240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Complete in Him (9,10 )</a:t>
            </a:r>
            <a:endParaRPr lang="en-GB" sz="3200" b="1" dirty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While the false teachers would add to what Jesus had done, Paul declares that Jesus is all sufficient</a:t>
            </a:r>
          </a:p>
          <a:p>
            <a:r>
              <a:rPr lang="en-GB" sz="3200" b="1" dirty="0" smtClean="0">
                <a:latin typeface="+mj-lt"/>
              </a:rPr>
              <a:t>Jesus is absolutely unique – all there is of deity is found in Him alone</a:t>
            </a:r>
            <a:endParaRPr lang="en-GB" sz="3200" b="1" dirty="0" smtClean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If we are in Christ then we are also complete</a:t>
            </a:r>
          </a:p>
          <a:p>
            <a:r>
              <a:rPr lang="en-GB" sz="3200" b="1" dirty="0" smtClean="0">
                <a:latin typeface="+mj-lt"/>
              </a:rPr>
              <a:t>If you move away from </a:t>
            </a:r>
            <a:r>
              <a:rPr lang="en-GB" sz="3200" b="1" dirty="0" smtClean="0">
                <a:latin typeface="+mj-lt"/>
              </a:rPr>
              <a:t>J</a:t>
            </a:r>
            <a:r>
              <a:rPr lang="en-GB" sz="3200" b="1" dirty="0" smtClean="0">
                <a:latin typeface="+mj-lt"/>
              </a:rPr>
              <a:t>esus, no matter what you are promised: you lose</a:t>
            </a:r>
          </a:p>
          <a:p>
            <a:r>
              <a:rPr lang="en-GB" sz="3200" b="1" dirty="0" smtClean="0">
                <a:latin typeface="+mj-lt"/>
              </a:rPr>
              <a:t>He is the One with all  authority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ROOTED IN JESUS CHRIST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Be careful who you listen to or read</a:t>
            </a:r>
          </a:p>
          <a:p>
            <a:r>
              <a:rPr lang="en-GB" sz="3200" b="1" dirty="0" smtClean="0"/>
              <a:t>Anything that tries to add or take away from what </a:t>
            </a:r>
            <a:r>
              <a:rPr lang="en-GB" sz="3200" b="1" dirty="0" smtClean="0"/>
              <a:t>J</a:t>
            </a:r>
            <a:r>
              <a:rPr lang="en-GB" sz="3200" b="1" dirty="0" smtClean="0"/>
              <a:t>esus has done or said should be avoided</a:t>
            </a:r>
          </a:p>
          <a:p>
            <a:r>
              <a:rPr lang="en-GB" sz="3200" b="1" dirty="0" smtClean="0"/>
              <a:t>If we grasp the enormity of who Jesus is and what He has done for us then we will be firmly rooted and grounded in our faith</a:t>
            </a:r>
          </a:p>
          <a:p>
            <a:r>
              <a:rPr lang="en-GB" sz="3200" b="1" dirty="0" smtClean="0"/>
              <a:t>How big is your view of Jesus?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449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Rooted in Jesus Christ</vt:lpstr>
      <vt:lpstr> ROOTED IN JESUS CHRIST</vt:lpstr>
      <vt:lpstr> ROOTED IN JESUS CHRIST</vt:lpstr>
      <vt:lpstr> ROOTED IN JESUS CHRIST</vt:lpstr>
      <vt:lpstr> ROOTED IN JESUS CHRIST</vt:lpstr>
      <vt:lpstr> ROOTED IN JESUS CHRIST</vt:lpstr>
      <vt:lpstr>ROOTED IN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70</cp:revision>
  <cp:lastPrinted>2018-10-29T13:10:57Z</cp:lastPrinted>
  <dcterms:created xsi:type="dcterms:W3CDTF">2006-10-06T13:54:24Z</dcterms:created>
  <dcterms:modified xsi:type="dcterms:W3CDTF">2019-01-21T10:46:17Z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